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sldIdLst>
    <p:sldId id="256" r:id="rId3"/>
    <p:sldId id="257" r:id="rId4"/>
    <p:sldId id="264" r:id="rId5"/>
    <p:sldId id="266" r:id="rId6"/>
    <p:sldId id="269" r:id="rId7"/>
    <p:sldId id="274" r:id="rId8"/>
    <p:sldId id="265" r:id="rId9"/>
    <p:sldId id="275" r:id="rId10"/>
    <p:sldId id="259" r:id="rId11"/>
    <p:sldId id="261" r:id="rId12"/>
    <p:sldId id="262" r:id="rId13"/>
    <p:sldId id="263" r:id="rId14"/>
    <p:sldId id="272" r:id="rId15"/>
    <p:sldId id="260" r:id="rId16"/>
    <p:sldId id="270" r:id="rId17"/>
    <p:sldId id="273"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135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BD8D71-93BB-4B03-B080-8685267AAF87}" type="datetimeFigureOut">
              <a:rPr lang="en-US" smtClean="0"/>
              <a:pPr/>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D090CB-D20D-4D6E-8966-838F4183D78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D8D71-93BB-4B03-B080-8685267AAF87}" type="datetimeFigureOut">
              <a:rPr lang="en-US" smtClean="0"/>
              <a:pPr/>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D090CB-D20D-4D6E-8966-838F4183D78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D8D71-93BB-4B03-B080-8685267AAF87}" type="datetimeFigureOut">
              <a:rPr lang="en-US" smtClean="0"/>
              <a:pPr/>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D090CB-D20D-4D6E-8966-838F4183D78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3080" name="Rectangle 8"/>
          <p:cNvSpPr>
            <a:spLocks noGrp="1" noChangeArrowheads="1"/>
          </p:cNvSpPr>
          <p:nvPr>
            <p:ph type="dt" sz="half" idx="2"/>
          </p:nvPr>
        </p:nvSpPr>
        <p:spPr/>
        <p:txBody>
          <a:bodyPr/>
          <a:lstStyle>
            <a:lvl1pPr>
              <a:defRPr/>
            </a:lvl1pPr>
          </a:lstStyle>
          <a:p>
            <a:fld id="{A1BD8D71-93BB-4B03-B080-8685267AAF87}" type="datetimeFigureOut">
              <a:rPr lang="en-US" smtClean="0"/>
              <a:pPr/>
              <a:t>9/18/2018</a:t>
            </a:fld>
            <a:endParaRPr lang="en-US" dirty="0"/>
          </a:p>
        </p:txBody>
      </p:sp>
      <p:sp>
        <p:nvSpPr>
          <p:cNvPr id="3081" name="Rectangle 9"/>
          <p:cNvSpPr>
            <a:spLocks noGrp="1" noChangeArrowheads="1"/>
          </p:cNvSpPr>
          <p:nvPr>
            <p:ph type="ftr" sz="quarter" idx="3"/>
          </p:nvPr>
        </p:nvSpPr>
        <p:spPr/>
        <p:txBody>
          <a:bodyPr/>
          <a:lstStyle>
            <a:lvl1pPr>
              <a:defRPr/>
            </a:lvl1pPr>
          </a:lstStyle>
          <a:p>
            <a:endParaRPr lang="en-US" dirty="0"/>
          </a:p>
        </p:txBody>
      </p:sp>
      <p:sp>
        <p:nvSpPr>
          <p:cNvPr id="3082" name="Rectangle 10"/>
          <p:cNvSpPr>
            <a:spLocks noGrp="1" noChangeArrowheads="1"/>
          </p:cNvSpPr>
          <p:nvPr>
            <p:ph type="sldNum" sz="quarter" idx="4"/>
          </p:nvPr>
        </p:nvSpPr>
        <p:spPr/>
        <p:txBody>
          <a:bodyPr/>
          <a:lstStyle>
            <a:lvl1pPr>
              <a:defRPr/>
            </a:lvl1pPr>
          </a:lstStyle>
          <a:p>
            <a:fld id="{F9D090CB-D20D-4D6E-8966-838F4183D78D}"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lvl1pPr>
              <a:defRPr/>
            </a:lvl1pPr>
          </a:lstStyle>
          <a:p>
            <a:fld id="{A1BD8D71-93BB-4B03-B080-8685267AAF87}" type="datetimeFigureOut">
              <a:rPr lang="en-US" smtClean="0"/>
              <a:pPr/>
              <a:t>9/18/2018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9D090CB-D20D-4D6E-8966-838F4183D78D}" type="slidenum">
              <a:rPr lang="en-US" smtClean="0"/>
              <a:pPr/>
              <a:t>‹#›</a:t>
            </a:fld>
            <a:endParaRPr lang="en-US" dirty="0"/>
          </a:p>
        </p:txBody>
      </p:sp>
    </p:spTree>
    <p:extLst>
      <p:ext uri="{BB962C8B-B14F-4D97-AF65-F5344CB8AC3E}">
        <p14:creationId xmlns:p14="http://schemas.microsoft.com/office/powerpoint/2010/main" val="3284125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A1BD8D71-93BB-4B03-B080-8685267AAF87}" type="datetimeFigureOut">
              <a:rPr lang="en-US" smtClean="0"/>
              <a:pPr/>
              <a:t>9/18/2018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9D090CB-D20D-4D6E-8966-838F4183D78D}" type="slidenum">
              <a:rPr lang="en-US" smtClean="0"/>
              <a:pPr/>
              <a:t>‹#›</a:t>
            </a:fld>
            <a:endParaRPr lang="en-US" dirty="0"/>
          </a:p>
        </p:txBody>
      </p:sp>
    </p:spTree>
    <p:extLst>
      <p:ext uri="{BB962C8B-B14F-4D97-AF65-F5344CB8AC3E}">
        <p14:creationId xmlns:p14="http://schemas.microsoft.com/office/powerpoint/2010/main" val="3591529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685800" y="1981200"/>
            <a:ext cx="38481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86300" y="1981200"/>
            <a:ext cx="38481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lvl1pPr>
              <a:defRPr/>
            </a:lvl1pPr>
          </a:lstStyle>
          <a:p>
            <a:fld id="{A1BD8D71-93BB-4B03-B080-8685267AAF87}" type="datetimeFigureOut">
              <a:rPr lang="en-US" smtClean="0"/>
              <a:pPr/>
              <a:t>9/18/2018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9D090CB-D20D-4D6E-8966-838F4183D78D}" type="slidenum">
              <a:rPr lang="en-US" smtClean="0"/>
              <a:pPr/>
              <a:t>‹#›</a:t>
            </a:fld>
            <a:endParaRPr lang="en-US" dirty="0"/>
          </a:p>
        </p:txBody>
      </p:sp>
    </p:spTree>
    <p:extLst>
      <p:ext uri="{BB962C8B-B14F-4D97-AF65-F5344CB8AC3E}">
        <p14:creationId xmlns:p14="http://schemas.microsoft.com/office/powerpoint/2010/main" val="1424136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lvl1pPr>
              <a:defRPr/>
            </a:lvl1pPr>
          </a:lstStyle>
          <a:p>
            <a:fld id="{A1BD8D71-93BB-4B03-B080-8685267AAF87}" type="datetimeFigureOut">
              <a:rPr lang="en-US" smtClean="0"/>
              <a:pPr/>
              <a:t>9/18/2018</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F9D090CB-D20D-4D6E-8966-838F4183D78D}" type="slidenum">
              <a:rPr lang="en-US" smtClean="0"/>
              <a:pPr/>
              <a:t>‹#›</a:t>
            </a:fld>
            <a:endParaRPr lang="en-US" dirty="0"/>
          </a:p>
        </p:txBody>
      </p:sp>
    </p:spTree>
    <p:extLst>
      <p:ext uri="{BB962C8B-B14F-4D97-AF65-F5344CB8AC3E}">
        <p14:creationId xmlns:p14="http://schemas.microsoft.com/office/powerpoint/2010/main" val="123579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lvl1pPr>
              <a:defRPr/>
            </a:lvl1pPr>
          </a:lstStyle>
          <a:p>
            <a:fld id="{A1BD8D71-93BB-4B03-B080-8685267AAF87}" type="datetimeFigureOut">
              <a:rPr lang="en-US" smtClean="0"/>
              <a:pPr/>
              <a:t>9/18/2018</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9D090CB-D20D-4D6E-8966-838F4183D78D}" type="slidenum">
              <a:rPr lang="en-US" smtClean="0"/>
              <a:pPr/>
              <a:t>‹#›</a:t>
            </a:fld>
            <a:endParaRPr lang="en-US" dirty="0"/>
          </a:p>
        </p:txBody>
      </p:sp>
    </p:spTree>
    <p:extLst>
      <p:ext uri="{BB962C8B-B14F-4D97-AF65-F5344CB8AC3E}">
        <p14:creationId xmlns:p14="http://schemas.microsoft.com/office/powerpoint/2010/main" val="442312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1BD8D71-93BB-4B03-B080-8685267AAF87}" type="datetimeFigureOut">
              <a:rPr lang="en-US" smtClean="0"/>
              <a:pPr/>
              <a:t>9/18/2018</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F9D090CB-D20D-4D6E-8966-838F4183D78D}" type="slidenum">
              <a:rPr lang="en-US" smtClean="0"/>
              <a:pPr/>
              <a:t>‹#›</a:t>
            </a:fld>
            <a:endParaRPr lang="en-US" dirty="0"/>
          </a:p>
        </p:txBody>
      </p:sp>
    </p:spTree>
    <p:extLst>
      <p:ext uri="{BB962C8B-B14F-4D97-AF65-F5344CB8AC3E}">
        <p14:creationId xmlns:p14="http://schemas.microsoft.com/office/powerpoint/2010/main" val="2943926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1BD8D71-93BB-4B03-B080-8685267AAF87}" type="datetimeFigureOut">
              <a:rPr lang="en-US" smtClean="0"/>
              <a:pPr/>
              <a:t>9/18/2018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9D090CB-D20D-4D6E-8966-838F4183D78D}" type="slidenum">
              <a:rPr lang="en-US" smtClean="0"/>
              <a:pPr/>
              <a:t>‹#›</a:t>
            </a:fld>
            <a:endParaRPr lang="en-US" dirty="0"/>
          </a:p>
        </p:txBody>
      </p:sp>
    </p:spTree>
    <p:extLst>
      <p:ext uri="{BB962C8B-B14F-4D97-AF65-F5344CB8AC3E}">
        <p14:creationId xmlns:p14="http://schemas.microsoft.com/office/powerpoint/2010/main" val="241584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D8D71-93BB-4B03-B080-8685267AAF87}" type="datetimeFigureOut">
              <a:rPr lang="en-US" smtClean="0"/>
              <a:pPr/>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D090CB-D20D-4D6E-8966-838F4183D78D}"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1BD8D71-93BB-4B03-B080-8685267AAF87}" type="datetimeFigureOut">
              <a:rPr lang="en-US" smtClean="0"/>
              <a:pPr/>
              <a:t>9/18/2018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9D090CB-D20D-4D6E-8966-838F4183D78D}" type="slidenum">
              <a:rPr lang="en-US" smtClean="0"/>
              <a:pPr/>
              <a:t>‹#›</a:t>
            </a:fld>
            <a:endParaRPr lang="en-US" dirty="0"/>
          </a:p>
        </p:txBody>
      </p:sp>
    </p:spTree>
    <p:extLst>
      <p:ext uri="{BB962C8B-B14F-4D97-AF65-F5344CB8AC3E}">
        <p14:creationId xmlns:p14="http://schemas.microsoft.com/office/powerpoint/2010/main" val="2411538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lvl1pPr>
              <a:defRPr/>
            </a:lvl1pPr>
          </a:lstStyle>
          <a:p>
            <a:fld id="{A1BD8D71-93BB-4B03-B080-8685267AAF87}" type="datetimeFigureOut">
              <a:rPr lang="en-US" smtClean="0"/>
              <a:pPr/>
              <a:t>9/18/2018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9D090CB-D20D-4D6E-8966-838F4183D78D}" type="slidenum">
              <a:rPr lang="en-US" smtClean="0"/>
              <a:pPr/>
              <a:t>‹#›</a:t>
            </a:fld>
            <a:endParaRPr lang="en-US" dirty="0"/>
          </a:p>
        </p:txBody>
      </p:sp>
    </p:spTree>
    <p:extLst>
      <p:ext uri="{BB962C8B-B14F-4D97-AF65-F5344CB8AC3E}">
        <p14:creationId xmlns:p14="http://schemas.microsoft.com/office/powerpoint/2010/main" val="258875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2763"/>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533400"/>
            <a:ext cx="6019800" cy="5592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lvl1pPr>
              <a:defRPr/>
            </a:lvl1pPr>
          </a:lstStyle>
          <a:p>
            <a:fld id="{A1BD8D71-93BB-4B03-B080-8685267AAF87}" type="datetimeFigureOut">
              <a:rPr lang="en-US" smtClean="0"/>
              <a:pPr/>
              <a:t>9/18/2018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9D090CB-D20D-4D6E-8966-838F4183D78D}" type="slidenum">
              <a:rPr lang="en-US" smtClean="0"/>
              <a:pPr/>
              <a:t>‹#›</a:t>
            </a:fld>
            <a:endParaRPr lang="en-US" dirty="0"/>
          </a:p>
        </p:txBody>
      </p:sp>
    </p:spTree>
    <p:extLst>
      <p:ext uri="{BB962C8B-B14F-4D97-AF65-F5344CB8AC3E}">
        <p14:creationId xmlns:p14="http://schemas.microsoft.com/office/powerpoint/2010/main" val="339171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BD8D71-93BB-4B03-B080-8685267AAF87}" type="datetimeFigureOut">
              <a:rPr lang="en-US" smtClean="0"/>
              <a:pPr/>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D090CB-D20D-4D6E-8966-838F4183D78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BD8D71-93BB-4B03-B080-8685267AAF87}" type="datetimeFigureOut">
              <a:rPr lang="en-US" smtClean="0"/>
              <a:pPr/>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D090CB-D20D-4D6E-8966-838F4183D78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D8D71-93BB-4B03-B080-8685267AAF87}" type="datetimeFigureOut">
              <a:rPr lang="en-US" smtClean="0"/>
              <a:pPr/>
              <a:t>9/18/2018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D090CB-D20D-4D6E-8966-838F4183D78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BD8D71-93BB-4B03-B080-8685267AAF87}" type="datetimeFigureOut">
              <a:rPr lang="en-US" smtClean="0"/>
              <a:pPr/>
              <a:t>9/18/2018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D090CB-D20D-4D6E-8966-838F4183D78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D8D71-93BB-4B03-B080-8685267AAF87}" type="datetimeFigureOut">
              <a:rPr lang="en-US" smtClean="0"/>
              <a:pPr/>
              <a:t>9/18/2018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D090CB-D20D-4D6E-8966-838F4183D78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BD8D71-93BB-4B03-B080-8685267AAF87}" type="datetimeFigureOut">
              <a:rPr lang="en-US" smtClean="0"/>
              <a:pPr/>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D090CB-D20D-4D6E-8966-838F4183D78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BD8D71-93BB-4B03-B080-8685267AAF87}" type="datetimeFigureOut">
              <a:rPr lang="en-US" smtClean="0"/>
              <a:pPr/>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D090CB-D20D-4D6E-8966-838F4183D78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D8D71-93BB-4B03-B080-8685267AAF87}" type="datetimeFigureOut">
              <a:rPr lang="en-US" smtClean="0"/>
              <a:pPr/>
              <a:t>9/18/2018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090CB-D20D-4D6E-8966-838F4183D78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533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848600" cy="414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2"/>
                </a:solidFill>
              </a:defRPr>
            </a:lvl1pPr>
          </a:lstStyle>
          <a:p>
            <a:fld id="{A1BD8D71-93BB-4B03-B080-8685267AAF87}" type="datetimeFigureOut">
              <a:rPr lang="en-US" smtClean="0"/>
              <a:pPr/>
              <a:t>9/18/2018</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tx2"/>
                </a:solidFill>
              </a:defRPr>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2"/>
                </a:solidFill>
              </a:defRPr>
            </a:lvl1pPr>
          </a:lstStyle>
          <a:p>
            <a:fld id="{F9D090CB-D20D-4D6E-8966-838F4183D78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Tahoma" pitchFamily="34" charset="0"/>
        </a:defRPr>
      </a:lvl2pPr>
      <a:lvl3pPr algn="ctr" rtl="0" eaLnBrk="1" fontAlgn="base" hangingPunct="1">
        <a:spcBef>
          <a:spcPct val="0"/>
        </a:spcBef>
        <a:spcAft>
          <a:spcPct val="0"/>
        </a:spcAft>
        <a:defRPr sz="4000">
          <a:solidFill>
            <a:schemeClr val="tx2"/>
          </a:solidFill>
          <a:latin typeface="Tahoma" pitchFamily="34" charset="0"/>
        </a:defRPr>
      </a:lvl3pPr>
      <a:lvl4pPr algn="ctr" rtl="0" eaLnBrk="1" fontAlgn="base" hangingPunct="1">
        <a:spcBef>
          <a:spcPct val="0"/>
        </a:spcBef>
        <a:spcAft>
          <a:spcPct val="0"/>
        </a:spcAft>
        <a:defRPr sz="4000">
          <a:solidFill>
            <a:schemeClr val="tx2"/>
          </a:solidFill>
          <a:latin typeface="Tahoma" pitchFamily="34" charset="0"/>
        </a:defRPr>
      </a:lvl4pPr>
      <a:lvl5pPr algn="ctr" rtl="0" eaLnBrk="1" fontAlgn="base" hangingPunct="1">
        <a:spcBef>
          <a:spcPct val="0"/>
        </a:spcBef>
        <a:spcAft>
          <a:spcPct val="0"/>
        </a:spcAft>
        <a:defRPr sz="4000">
          <a:solidFill>
            <a:schemeClr val="tx2"/>
          </a:solidFill>
          <a:latin typeface="Tahoma" pitchFamily="34" charset="0"/>
        </a:defRPr>
      </a:lvl5pPr>
      <a:lvl6pPr marL="457200" algn="ctr" rtl="0" eaLnBrk="1" fontAlgn="base" hangingPunct="1">
        <a:spcBef>
          <a:spcPct val="0"/>
        </a:spcBef>
        <a:spcAft>
          <a:spcPct val="0"/>
        </a:spcAft>
        <a:defRPr sz="4000">
          <a:solidFill>
            <a:schemeClr val="tx2"/>
          </a:solidFill>
          <a:latin typeface="Tahoma" pitchFamily="34" charset="0"/>
        </a:defRPr>
      </a:lvl6pPr>
      <a:lvl7pPr marL="914400" algn="ctr" rtl="0" eaLnBrk="1" fontAlgn="base" hangingPunct="1">
        <a:spcBef>
          <a:spcPct val="0"/>
        </a:spcBef>
        <a:spcAft>
          <a:spcPct val="0"/>
        </a:spcAft>
        <a:defRPr sz="4000">
          <a:solidFill>
            <a:schemeClr val="tx2"/>
          </a:solidFill>
          <a:latin typeface="Tahoma" pitchFamily="34" charset="0"/>
        </a:defRPr>
      </a:lvl7pPr>
      <a:lvl8pPr marL="1371600" algn="ctr" rtl="0" eaLnBrk="1" fontAlgn="base" hangingPunct="1">
        <a:spcBef>
          <a:spcPct val="0"/>
        </a:spcBef>
        <a:spcAft>
          <a:spcPct val="0"/>
        </a:spcAft>
        <a:defRPr sz="4000">
          <a:solidFill>
            <a:schemeClr val="tx2"/>
          </a:solidFill>
          <a:latin typeface="Tahoma" pitchFamily="34" charset="0"/>
        </a:defRPr>
      </a:lvl8pPr>
      <a:lvl9pPr marL="1828800" algn="ctr" rtl="0" eaLnBrk="1" fontAlgn="base" hangingPunct="1">
        <a:spcBef>
          <a:spcPct val="0"/>
        </a:spcBef>
        <a:spcAft>
          <a:spcPct val="0"/>
        </a:spcAft>
        <a:defRPr sz="4000">
          <a:solidFill>
            <a:schemeClr val="tx2"/>
          </a:solidFill>
          <a:latin typeface="Tahoma" pitchFamily="34" charset="0"/>
        </a:defRPr>
      </a:lvl9pPr>
    </p:titleStyle>
    <p:bodyStyle>
      <a:lvl1pPr marL="342900" indent="-342900" algn="l" rtl="0" eaLnBrk="1" fontAlgn="base" hangingPunct="1">
        <a:spcBef>
          <a:spcPct val="20000"/>
        </a:spcBef>
        <a:spcAft>
          <a:spcPct val="0"/>
        </a:spcAft>
        <a:buChar char="•"/>
        <a:defRPr sz="28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2"/>
          </a:solidFill>
          <a:latin typeface="+mn-lt"/>
        </a:defRPr>
      </a:lvl2pPr>
      <a:lvl3pPr marL="1143000" indent="-228600" algn="l" rtl="0" eaLnBrk="1" fontAlgn="base" hangingPunct="1">
        <a:spcBef>
          <a:spcPct val="20000"/>
        </a:spcBef>
        <a:spcAft>
          <a:spcPct val="0"/>
        </a:spcAft>
        <a:buChar char="•"/>
        <a:defRPr sz="2000">
          <a:solidFill>
            <a:schemeClr val="tx2"/>
          </a:solidFill>
          <a:latin typeface="+mn-lt"/>
        </a:defRPr>
      </a:lvl3pPr>
      <a:lvl4pPr marL="1600200" indent="-228600" algn="l" rtl="0" eaLnBrk="1" fontAlgn="base" hangingPunct="1">
        <a:spcBef>
          <a:spcPct val="20000"/>
        </a:spcBef>
        <a:spcAft>
          <a:spcPct val="0"/>
        </a:spcAft>
        <a:buChar char="–"/>
        <a:defRPr>
          <a:solidFill>
            <a:schemeClr val="tx2"/>
          </a:solidFill>
          <a:latin typeface="+mn-lt"/>
        </a:defRPr>
      </a:lvl4pPr>
      <a:lvl5pPr marL="2057400" indent="-228600" algn="l" rtl="0" eaLnBrk="1" fontAlgn="base" hangingPunct="1">
        <a:spcBef>
          <a:spcPct val="20000"/>
        </a:spcBef>
        <a:spcAft>
          <a:spcPct val="0"/>
        </a:spcAft>
        <a:buChar char="»"/>
        <a:defRPr>
          <a:solidFill>
            <a:schemeClr val="tx2"/>
          </a:solidFill>
          <a:latin typeface="+mn-lt"/>
        </a:defRPr>
      </a:lvl5pPr>
      <a:lvl6pPr marL="2514600" indent="-228600" algn="l" rtl="0" eaLnBrk="1" fontAlgn="base" hangingPunct="1">
        <a:spcBef>
          <a:spcPct val="20000"/>
        </a:spcBef>
        <a:spcAft>
          <a:spcPct val="0"/>
        </a:spcAft>
        <a:buChar char="»"/>
        <a:defRPr>
          <a:solidFill>
            <a:schemeClr val="tx2"/>
          </a:solidFill>
          <a:latin typeface="+mn-lt"/>
        </a:defRPr>
      </a:lvl6pPr>
      <a:lvl7pPr marL="2971800" indent="-228600" algn="l" rtl="0" eaLnBrk="1" fontAlgn="base" hangingPunct="1">
        <a:spcBef>
          <a:spcPct val="20000"/>
        </a:spcBef>
        <a:spcAft>
          <a:spcPct val="0"/>
        </a:spcAft>
        <a:buChar char="»"/>
        <a:defRPr>
          <a:solidFill>
            <a:schemeClr val="tx2"/>
          </a:solidFill>
          <a:latin typeface="+mn-lt"/>
        </a:defRPr>
      </a:lvl7pPr>
      <a:lvl8pPr marL="3429000" indent="-228600" algn="l" rtl="0" eaLnBrk="1" fontAlgn="base" hangingPunct="1">
        <a:spcBef>
          <a:spcPct val="20000"/>
        </a:spcBef>
        <a:spcAft>
          <a:spcPct val="0"/>
        </a:spcAft>
        <a:buChar char="»"/>
        <a:defRPr>
          <a:solidFill>
            <a:schemeClr val="tx2"/>
          </a:solidFill>
          <a:latin typeface="+mn-lt"/>
        </a:defRPr>
      </a:lvl8pPr>
      <a:lvl9pPr marL="3886200" indent="-228600" algn="l" rtl="0" eaLnBrk="1" fontAlgn="base" hangingPunct="1">
        <a:spcBef>
          <a:spcPct val="20000"/>
        </a:spcBef>
        <a:spcAft>
          <a:spcPct val="0"/>
        </a:spcAft>
        <a:buChar char="»"/>
        <a:defRPr>
          <a:solidFill>
            <a:schemeClr val="tx2"/>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 y="38100"/>
            <a:ext cx="4953000" cy="2743200"/>
          </a:xfrm>
        </p:spPr>
        <p:txBody>
          <a:bodyPr>
            <a:noAutofit/>
          </a:bodyPr>
          <a:lstStyle/>
          <a:p>
            <a:r>
              <a:rPr lang="en-US" sz="6000" b="1" dirty="0">
                <a:solidFill>
                  <a:schemeClr val="bg1"/>
                </a:solidFill>
                <a:latin typeface="Tekton Pro Ext" pitchFamily="34" charset="0"/>
              </a:rPr>
              <a:t>LIGHT </a:t>
            </a:r>
            <a:br>
              <a:rPr lang="en-US" sz="6000" b="1" dirty="0">
                <a:solidFill>
                  <a:schemeClr val="bg1"/>
                </a:solidFill>
                <a:latin typeface="Tekton Pro Ext" pitchFamily="34" charset="0"/>
              </a:rPr>
            </a:br>
            <a:r>
              <a:rPr lang="en-US" sz="6000" b="1" dirty="0">
                <a:solidFill>
                  <a:schemeClr val="bg1"/>
                </a:solidFill>
                <a:latin typeface="Tekton Pro Ext" pitchFamily="34" charset="0"/>
              </a:rPr>
              <a:t>AND </a:t>
            </a:r>
            <a:br>
              <a:rPr lang="en-US" sz="6000" b="1" dirty="0">
                <a:solidFill>
                  <a:schemeClr val="bg1"/>
                </a:solidFill>
                <a:latin typeface="Tekton Pro Ext" pitchFamily="34" charset="0"/>
              </a:rPr>
            </a:br>
            <a:r>
              <a:rPr lang="en-US" sz="6000" b="1" dirty="0">
                <a:solidFill>
                  <a:schemeClr val="bg1"/>
                </a:solidFill>
                <a:latin typeface="Tekton Pro Ext" pitchFamily="34" charset="0"/>
              </a:rPr>
              <a:t>SHAD</a:t>
            </a:r>
            <a:r>
              <a:rPr lang="en-US" sz="6000" b="1" dirty="0">
                <a:latin typeface="Tekton Pro Ext" pitchFamily="34" charset="0"/>
              </a:rPr>
              <a:t>OW</a:t>
            </a:r>
          </a:p>
        </p:txBody>
      </p:sp>
      <p:sp>
        <p:nvSpPr>
          <p:cNvPr id="3" name="Title 1"/>
          <p:cNvSpPr txBox="1">
            <a:spLocks/>
          </p:cNvSpPr>
          <p:nvPr/>
        </p:nvSpPr>
        <p:spPr>
          <a:xfrm>
            <a:off x="4953000" y="3486150"/>
            <a:ext cx="4038600" cy="9144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b="1" dirty="0">
                <a:solidFill>
                  <a:srgbClr val="FF0000"/>
                </a:solidFill>
                <a:latin typeface="Tekton Pro Ext" pitchFamily="34" charset="0"/>
              </a:rPr>
              <a:t>Grade 5</a:t>
            </a:r>
            <a:endParaRPr lang="en-US" b="1" dirty="0">
              <a:solidFill>
                <a:srgbClr val="FF0000"/>
              </a:solidFill>
              <a:latin typeface="Tekton Pro Ex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1"/>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533400"/>
            <a:ext cx="7772400" cy="3352800"/>
          </a:xfrm>
        </p:spPr>
        <p:txBody>
          <a:bodyPr>
            <a:normAutofit/>
          </a:bodyPr>
          <a:lstStyle/>
          <a:p>
            <a:pPr>
              <a:lnSpc>
                <a:spcPct val="150000"/>
              </a:lnSpc>
              <a:buFont typeface="Wingdings" pitchFamily="2" charset="2"/>
              <a:buChar char="Ø"/>
            </a:pPr>
            <a:r>
              <a:rPr lang="en-US" dirty="0">
                <a:latin typeface="Andalus" pitchFamily="2" charset="-78"/>
                <a:cs typeface="Andalus" pitchFamily="2" charset="-78"/>
              </a:rPr>
              <a:t>The object must be opaque or translucent to make a shadow.</a:t>
            </a:r>
          </a:p>
          <a:p>
            <a:pPr>
              <a:lnSpc>
                <a:spcPct val="150000"/>
              </a:lnSpc>
              <a:buFont typeface="Wingdings" pitchFamily="2" charset="2"/>
              <a:buChar char="Ø"/>
            </a:pPr>
            <a:r>
              <a:rPr lang="en-US" dirty="0">
                <a:latin typeface="Andalus" pitchFamily="2" charset="-78"/>
                <a:cs typeface="Andalus" pitchFamily="2" charset="-78"/>
              </a:rPr>
              <a:t> A transparent object will not make any shadow, as light will pass straight through it.</a:t>
            </a:r>
          </a:p>
        </p:txBody>
      </p:sp>
      <p:pic>
        <p:nvPicPr>
          <p:cNvPr id="2050" name="Picture 2"/>
          <p:cNvPicPr>
            <a:picLocks noChangeAspect="1" noChangeArrowheads="1"/>
          </p:cNvPicPr>
          <p:nvPr/>
        </p:nvPicPr>
        <p:blipFill>
          <a:blip r:embed="rId2" cstate="print"/>
          <a:srcRect/>
          <a:stretch>
            <a:fillRect/>
          </a:stretch>
        </p:blipFill>
        <p:spPr bwMode="auto">
          <a:xfrm>
            <a:off x="1828800" y="3352800"/>
            <a:ext cx="5467350" cy="2476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500" fill="hold"/>
                                        <p:tgtEl>
                                          <p:spTgt spid="2050"/>
                                        </p:tgtEl>
                                        <p:attrNameLst>
                                          <p:attrName>ppt_w</p:attrName>
                                        </p:attrNameLst>
                                      </p:cBhvr>
                                      <p:tavLst>
                                        <p:tav tm="0">
                                          <p:val>
                                            <p:fltVal val="0"/>
                                          </p:val>
                                        </p:tav>
                                        <p:tav tm="100000">
                                          <p:val>
                                            <p:strVal val="#ppt_w"/>
                                          </p:val>
                                        </p:tav>
                                      </p:tavLst>
                                    </p:anim>
                                    <p:anim calcmode="lin" valueType="num">
                                      <p:cBhvr>
                                        <p:cTn id="22" dur="5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Shadow made by sun</a:t>
            </a:r>
          </a:p>
        </p:txBody>
      </p:sp>
      <p:sp>
        <p:nvSpPr>
          <p:cNvPr id="5" name="Rectangle 4"/>
          <p:cNvSpPr/>
          <p:nvPr/>
        </p:nvSpPr>
        <p:spPr>
          <a:xfrm>
            <a:off x="609600" y="1981200"/>
            <a:ext cx="8153400" cy="1077218"/>
          </a:xfrm>
          <a:prstGeom prst="rect">
            <a:avLst/>
          </a:prstGeom>
        </p:spPr>
        <p:txBody>
          <a:bodyPr wrap="square">
            <a:spAutoFit/>
          </a:bodyPr>
          <a:lstStyle/>
          <a:p>
            <a:r>
              <a:rPr lang="en-US" sz="3200" b="1" dirty="0">
                <a:latin typeface="Andalus" pitchFamily="2" charset="-78"/>
                <a:cs typeface="Andalus" pitchFamily="2" charset="-78"/>
              </a:rPr>
              <a:t>Early morning - the Sun is low in the sky and casts a long shadow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2675245"/>
            <a:ext cx="29337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533400"/>
            <a:ext cx="8915400" cy="1200329"/>
          </a:xfrm>
          <a:prstGeom prst="rect">
            <a:avLst/>
          </a:prstGeom>
        </p:spPr>
        <p:txBody>
          <a:bodyPr wrap="square">
            <a:spAutoFit/>
          </a:bodyPr>
          <a:lstStyle/>
          <a:p>
            <a:r>
              <a:rPr lang="en-US" sz="3600" b="1" dirty="0">
                <a:latin typeface="Andalus" pitchFamily="2" charset="-78"/>
                <a:cs typeface="Andalus" pitchFamily="2" charset="-78"/>
              </a:rPr>
              <a:t>Midday - The Sun is above the tree and casts </a:t>
            </a:r>
            <a:r>
              <a:rPr lang="id-ID" sz="3600" b="1" dirty="0">
                <a:latin typeface="Andalus" pitchFamily="2" charset="-78"/>
                <a:cs typeface="Andalus" pitchFamily="2" charset="-78"/>
              </a:rPr>
              <a:t> </a:t>
            </a:r>
            <a:r>
              <a:rPr lang="en-US" sz="3600" b="1" dirty="0">
                <a:latin typeface="Andalus" pitchFamily="2" charset="-78"/>
                <a:cs typeface="Andalus" pitchFamily="2" charset="-78"/>
              </a:rPr>
              <a:t>a short shadow</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57400"/>
            <a:ext cx="3581400"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00" y="2209800"/>
            <a:ext cx="7391400" cy="1754326"/>
          </a:xfrm>
          <a:prstGeom prst="rect">
            <a:avLst/>
          </a:prstGeom>
        </p:spPr>
        <p:txBody>
          <a:bodyPr wrap="square">
            <a:spAutoFit/>
          </a:bodyPr>
          <a:lstStyle/>
          <a:p>
            <a:pPr algn="ctr"/>
            <a:r>
              <a:rPr lang="id-ID" sz="3600" b="1" dirty="0">
                <a:latin typeface="Andalus" pitchFamily="2" charset="-78"/>
                <a:cs typeface="Andalus" pitchFamily="2" charset="-78"/>
              </a:rPr>
              <a:t>In the </a:t>
            </a:r>
            <a:r>
              <a:rPr lang="en-US" sz="3600" b="1" dirty="0">
                <a:latin typeface="Andalus" pitchFamily="2" charset="-78"/>
                <a:cs typeface="Andalus" pitchFamily="2" charset="-78"/>
              </a:rPr>
              <a:t>Evening </a:t>
            </a:r>
            <a:endParaRPr lang="id-ID" sz="3600" b="1" dirty="0">
              <a:latin typeface="Andalus" pitchFamily="2" charset="-78"/>
              <a:cs typeface="Andalus" pitchFamily="2" charset="-78"/>
            </a:endParaRPr>
          </a:p>
          <a:p>
            <a:r>
              <a:rPr lang="en-US" sz="3600" b="1" dirty="0">
                <a:latin typeface="Andalus" pitchFamily="2" charset="-78"/>
                <a:cs typeface="Andalus" pitchFamily="2" charset="-78"/>
              </a:rPr>
              <a:t>the Sun is low in the sky and casts a long shadow</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8686800" cy="5257800"/>
          </a:xfrm>
        </p:spPr>
        <p:txBody>
          <a:bodyPr>
            <a:normAutofit fontScale="92500" lnSpcReduction="20000"/>
          </a:bodyPr>
          <a:lstStyle/>
          <a:p>
            <a:pPr>
              <a:lnSpc>
                <a:spcPct val="150000"/>
              </a:lnSpc>
              <a:buFont typeface="Wingdings" pitchFamily="2" charset="2"/>
              <a:buChar char="Ø"/>
            </a:pPr>
            <a:r>
              <a:rPr lang="en-US" sz="4300" dirty="0">
                <a:solidFill>
                  <a:srgbClr val="0070C0"/>
                </a:solidFill>
                <a:latin typeface="Andalus" pitchFamily="2" charset="-78"/>
                <a:cs typeface="Andalus" pitchFamily="2" charset="-78"/>
              </a:rPr>
              <a:t>If an object is moved </a:t>
            </a:r>
            <a:r>
              <a:rPr lang="en-US" sz="4300" b="1" dirty="0">
                <a:solidFill>
                  <a:srgbClr val="0070C0"/>
                </a:solidFill>
                <a:latin typeface="Andalus" pitchFamily="2" charset="-78"/>
                <a:cs typeface="Andalus" pitchFamily="2" charset="-78"/>
              </a:rPr>
              <a:t>closer</a:t>
            </a:r>
            <a:r>
              <a:rPr lang="en-US" sz="4300" dirty="0">
                <a:solidFill>
                  <a:srgbClr val="0070C0"/>
                </a:solidFill>
                <a:latin typeface="Andalus" pitchFamily="2" charset="-78"/>
                <a:cs typeface="Andalus" pitchFamily="2" charset="-78"/>
              </a:rPr>
              <a:t> to the light source, the shadow gets bigger</a:t>
            </a:r>
            <a:r>
              <a:rPr lang="en-US" sz="4300" dirty="0">
                <a:latin typeface="Andalus" pitchFamily="2" charset="-78"/>
                <a:cs typeface="Andalus" pitchFamily="2" charset="-78"/>
              </a:rPr>
              <a:t>.</a:t>
            </a:r>
          </a:p>
          <a:p>
            <a:pPr>
              <a:lnSpc>
                <a:spcPct val="150000"/>
              </a:lnSpc>
              <a:buFont typeface="Wingdings" pitchFamily="2" charset="2"/>
              <a:buChar char="Ø"/>
            </a:pPr>
            <a:r>
              <a:rPr lang="en-US" sz="4300" dirty="0">
                <a:solidFill>
                  <a:schemeClr val="tx1"/>
                </a:solidFill>
                <a:latin typeface="Andalus" pitchFamily="2" charset="-78"/>
                <a:cs typeface="Andalus" pitchFamily="2" charset="-78"/>
              </a:rPr>
              <a:t>If an object is moved </a:t>
            </a:r>
            <a:r>
              <a:rPr lang="en-US" sz="4300" b="1" dirty="0">
                <a:solidFill>
                  <a:schemeClr val="tx1"/>
                </a:solidFill>
                <a:latin typeface="Andalus" pitchFamily="2" charset="-78"/>
                <a:cs typeface="Andalus" pitchFamily="2" charset="-78"/>
              </a:rPr>
              <a:t>further</a:t>
            </a:r>
            <a:r>
              <a:rPr lang="en-US" sz="4300" dirty="0">
                <a:solidFill>
                  <a:schemeClr val="tx1"/>
                </a:solidFill>
                <a:latin typeface="Andalus" pitchFamily="2" charset="-78"/>
                <a:cs typeface="Andalus" pitchFamily="2" charset="-78"/>
              </a:rPr>
              <a:t> away from the light source, the shadow gets smaller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914400"/>
          </a:xfrm>
        </p:spPr>
        <p:txBody>
          <a:bodyPr>
            <a:normAutofit/>
          </a:bodyPr>
          <a:lstStyle/>
          <a:p>
            <a:pPr algn="ctr"/>
            <a:r>
              <a:rPr lang="en-US" sz="4000" dirty="0">
                <a:latin typeface="Advert" pitchFamily="2" charset="0"/>
              </a:rPr>
              <a:t>MAKING  SHADOW</a:t>
            </a:r>
          </a:p>
        </p:txBody>
      </p:sp>
      <p:sp>
        <p:nvSpPr>
          <p:cNvPr id="3" name="Content Placeholder 2"/>
          <p:cNvSpPr>
            <a:spLocks noGrp="1"/>
          </p:cNvSpPr>
          <p:nvPr>
            <p:ph idx="1"/>
          </p:nvPr>
        </p:nvSpPr>
        <p:spPr>
          <a:xfrm>
            <a:off x="304800" y="990600"/>
            <a:ext cx="8686800" cy="5867400"/>
          </a:xfrm>
        </p:spPr>
        <p:txBody>
          <a:bodyPr>
            <a:normAutofit/>
          </a:bodyPr>
          <a:lstStyle/>
          <a:p>
            <a:pPr>
              <a:buFont typeface="Wingdings" pitchFamily="2" charset="2"/>
              <a:buChar char="q"/>
            </a:pPr>
            <a:r>
              <a:rPr lang="en-US" sz="2400" dirty="0">
                <a:latin typeface="Cambria Math" pitchFamily="18" charset="0"/>
                <a:ea typeface="Cambria Math" pitchFamily="18" charset="0"/>
              </a:rPr>
              <a:t>Experiment aim:  Find the best material to cast a shadow</a:t>
            </a:r>
          </a:p>
          <a:p>
            <a:pPr>
              <a:buFont typeface="Wingdings" pitchFamily="2" charset="2"/>
              <a:buChar char="q"/>
            </a:pPr>
            <a:r>
              <a:rPr lang="en-US" sz="2400" dirty="0">
                <a:latin typeface="Cambria Math" pitchFamily="18" charset="0"/>
                <a:ea typeface="Cambria Math" pitchFamily="18" charset="0"/>
              </a:rPr>
              <a:t>Things you need:</a:t>
            </a:r>
          </a:p>
          <a:p>
            <a:pPr marL="620713" lvl="6" indent="-276225">
              <a:buFont typeface="Wingdings" pitchFamily="2" charset="2"/>
              <a:buChar char="Ø"/>
            </a:pPr>
            <a:r>
              <a:rPr lang="en-US" sz="2400" dirty="0">
                <a:latin typeface="Cambria Math" pitchFamily="18" charset="0"/>
                <a:ea typeface="Cambria Math" pitchFamily="18" charset="0"/>
              </a:rPr>
              <a:t>transparent plastic	- Black paper</a:t>
            </a:r>
          </a:p>
          <a:p>
            <a:pPr marL="620713" lvl="6" indent="-276225">
              <a:buFont typeface="Wingdings" pitchFamily="2" charset="2"/>
              <a:buChar char="Ø"/>
            </a:pPr>
            <a:r>
              <a:rPr lang="en-US" sz="2400" dirty="0">
                <a:latin typeface="Cambria Math" pitchFamily="18" charset="0"/>
                <a:ea typeface="Cambria Math" pitchFamily="18" charset="0"/>
              </a:rPr>
              <a:t>Tissue paper		- Torch /flashlight</a:t>
            </a:r>
          </a:p>
          <a:p>
            <a:pPr marL="620713" lvl="6" indent="-276225">
              <a:buFont typeface="Wingdings" pitchFamily="2" charset="2"/>
              <a:buChar char="Ø"/>
            </a:pPr>
            <a:r>
              <a:rPr lang="en-US" sz="2400" dirty="0">
                <a:latin typeface="Cambria Math" pitchFamily="18" charset="0"/>
                <a:ea typeface="Cambria Math" pitchFamily="18" charset="0"/>
              </a:rPr>
              <a:t>White paper			</a:t>
            </a:r>
          </a:p>
          <a:p>
            <a:pPr>
              <a:buFont typeface="Wingdings" pitchFamily="2" charset="2"/>
              <a:buChar char="q"/>
            </a:pPr>
            <a:r>
              <a:rPr lang="en-US" sz="2400" dirty="0">
                <a:latin typeface="Cambria Math" pitchFamily="18" charset="0"/>
                <a:ea typeface="Cambria Math" pitchFamily="18" charset="0"/>
              </a:rPr>
              <a:t>Procedures	:</a:t>
            </a:r>
          </a:p>
          <a:p>
            <a:pPr marL="620713" lvl="6" indent="-276225">
              <a:buFont typeface="Wingdings" pitchFamily="2" charset="2"/>
              <a:buChar char="Ø"/>
            </a:pPr>
            <a:r>
              <a:rPr lang="en-US" sz="2400" dirty="0">
                <a:latin typeface="Cambria Math" pitchFamily="18" charset="0"/>
                <a:ea typeface="Cambria Math" pitchFamily="18" charset="0"/>
              </a:rPr>
              <a:t>Draw the shapes  onto 1 piece transparent plastic (A) and 2 pieces of  paper (B=  tissue paper, C=black paper) with the similar shape and size</a:t>
            </a:r>
          </a:p>
          <a:p>
            <a:pPr marL="620713" lvl="6" indent="-276225">
              <a:buFont typeface="Wingdings" pitchFamily="2" charset="2"/>
              <a:buChar char="Ø"/>
            </a:pPr>
            <a:r>
              <a:rPr lang="en-US" sz="2400" dirty="0">
                <a:latin typeface="Cambria Math" pitchFamily="18" charset="0"/>
                <a:ea typeface="Cambria Math" pitchFamily="18" charset="0"/>
              </a:rPr>
              <a:t>Put the cut-out shapes one by one under the light</a:t>
            </a:r>
          </a:p>
          <a:p>
            <a:pPr marL="620713" lvl="6" indent="-276225">
              <a:buFont typeface="Wingdings" pitchFamily="2" charset="2"/>
              <a:buChar char="Ø"/>
            </a:pPr>
            <a:r>
              <a:rPr lang="en-US" sz="2400" dirty="0">
                <a:latin typeface="Cambria Math" pitchFamily="18" charset="0"/>
                <a:ea typeface="Cambria Math" pitchFamily="18" charset="0"/>
              </a:rPr>
              <a:t>Shine a strong light onto white surface</a:t>
            </a:r>
          </a:p>
          <a:p>
            <a:pPr>
              <a:buFont typeface="Wingdings" pitchFamily="2" charset="2"/>
              <a:buChar char="q"/>
            </a:pPr>
            <a:r>
              <a:rPr lang="en-US" sz="2400" dirty="0">
                <a:latin typeface="Cambria Math" pitchFamily="18" charset="0"/>
                <a:ea typeface="Cambria Math" pitchFamily="18" charset="0"/>
              </a:rPr>
              <a:t>Prediction:</a:t>
            </a:r>
          </a:p>
          <a:p>
            <a:pPr marL="620713" lvl="6" indent="-276225">
              <a:buFont typeface="Wingdings" pitchFamily="2" charset="2"/>
              <a:buChar char="Ø"/>
            </a:pPr>
            <a:r>
              <a:rPr lang="en-US" sz="2400" dirty="0">
                <a:latin typeface="Cambria Math" pitchFamily="18" charset="0"/>
                <a:ea typeface="Cambria Math" pitchFamily="18" charset="0"/>
              </a:rPr>
              <a:t>Which object produces the darkest shadow?______________</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5518"/>
            <a:ext cx="8686800" cy="4525963"/>
          </a:xfrm>
        </p:spPr>
        <p:txBody>
          <a:bodyPr>
            <a:normAutofit lnSpcReduction="10000"/>
          </a:bodyPr>
          <a:lstStyle/>
          <a:p>
            <a:pPr>
              <a:buFont typeface="Wingdings" pitchFamily="2" charset="2"/>
              <a:buChar char="q"/>
            </a:pPr>
            <a:endParaRPr lang="en-US" sz="2400" dirty="0">
              <a:latin typeface="Cambria Math" pitchFamily="18" charset="0"/>
              <a:ea typeface="Cambria Math" pitchFamily="18" charset="0"/>
            </a:endParaRPr>
          </a:p>
          <a:p>
            <a:pPr>
              <a:buFont typeface="Wingdings" pitchFamily="2" charset="2"/>
              <a:buChar char="q"/>
            </a:pPr>
            <a:r>
              <a:rPr lang="en-US" sz="2400" dirty="0">
                <a:latin typeface="Cambria Math" pitchFamily="18" charset="0"/>
                <a:ea typeface="Cambria Math" pitchFamily="18" charset="0"/>
              </a:rPr>
              <a:t>Result</a:t>
            </a:r>
          </a:p>
          <a:p>
            <a:pPr>
              <a:buNone/>
            </a:pPr>
            <a:r>
              <a:rPr lang="en-US" sz="2400" dirty="0">
                <a:latin typeface="Cambria Math" pitchFamily="18" charset="0"/>
                <a:ea typeface="Cambria Math" pitchFamily="18" charset="0"/>
              </a:rPr>
              <a:t>Shade following box to show how dark the shadows are. </a:t>
            </a:r>
          </a:p>
          <a:p>
            <a:pPr>
              <a:buNone/>
            </a:pPr>
            <a:endParaRPr lang="en-US" sz="2400" dirty="0">
              <a:latin typeface="Cambria Math" pitchFamily="18" charset="0"/>
              <a:ea typeface="Cambria Math" pitchFamily="18" charset="0"/>
            </a:endParaRPr>
          </a:p>
          <a:p>
            <a:pPr>
              <a:buNone/>
            </a:pPr>
            <a:endParaRPr lang="en-US" sz="2400" dirty="0">
              <a:latin typeface="Cambria Math" pitchFamily="18" charset="0"/>
              <a:ea typeface="Cambria Math" pitchFamily="18" charset="0"/>
            </a:endParaRPr>
          </a:p>
          <a:p>
            <a:pPr>
              <a:buNone/>
            </a:pPr>
            <a:endParaRPr lang="en-US" sz="2400" dirty="0">
              <a:latin typeface="Cambria Math" pitchFamily="18" charset="0"/>
              <a:ea typeface="Cambria Math" pitchFamily="18" charset="0"/>
            </a:endParaRPr>
          </a:p>
          <a:p>
            <a:pPr>
              <a:buNone/>
            </a:pPr>
            <a:endParaRPr lang="en-US" sz="2400" dirty="0">
              <a:latin typeface="Cambria Math" pitchFamily="18" charset="0"/>
              <a:ea typeface="Cambria Math" pitchFamily="18" charset="0"/>
            </a:endParaRPr>
          </a:p>
          <a:p>
            <a:pPr>
              <a:buFont typeface="Wingdings" pitchFamily="2" charset="2"/>
              <a:buChar char="q"/>
            </a:pPr>
            <a:r>
              <a:rPr lang="en-US" sz="2400" dirty="0">
                <a:latin typeface="Cambria Math" pitchFamily="18" charset="0"/>
                <a:ea typeface="Cambria Math" pitchFamily="18" charset="0"/>
              </a:rPr>
              <a:t>Conclusion: </a:t>
            </a:r>
          </a:p>
          <a:p>
            <a:pPr marL="620713" lvl="6" indent="-276225">
              <a:buFont typeface="Wingdings" pitchFamily="2" charset="2"/>
              <a:buChar char="Ø"/>
            </a:pPr>
            <a:r>
              <a:rPr lang="en-US" sz="2400" dirty="0">
                <a:latin typeface="Cambria Math" pitchFamily="18" charset="0"/>
                <a:ea typeface="Cambria Math" pitchFamily="18" charset="0"/>
              </a:rPr>
              <a:t>Which object produces the darkest shadow?______________</a:t>
            </a:r>
          </a:p>
          <a:p>
            <a:pPr marL="620713" lvl="6" indent="-276225">
              <a:buFont typeface="Wingdings" pitchFamily="2" charset="2"/>
              <a:buChar char="Ø"/>
            </a:pPr>
            <a:r>
              <a:rPr lang="en-US" sz="2400" dirty="0">
                <a:latin typeface="Cambria Math" pitchFamily="18" charset="0"/>
                <a:ea typeface="Cambria Math" pitchFamily="18" charset="0"/>
              </a:rPr>
              <a:t>Tell your analysis why it could be happen!__________________________</a:t>
            </a:r>
          </a:p>
        </p:txBody>
      </p:sp>
      <p:grpSp>
        <p:nvGrpSpPr>
          <p:cNvPr id="2" name="Group 1"/>
          <p:cNvGrpSpPr/>
          <p:nvPr/>
        </p:nvGrpSpPr>
        <p:grpSpPr>
          <a:xfrm>
            <a:off x="1295400" y="2362200"/>
            <a:ext cx="4419600" cy="1447800"/>
            <a:chOff x="1295400" y="2362200"/>
            <a:chExt cx="4419600" cy="1447800"/>
          </a:xfrm>
        </p:grpSpPr>
        <p:sp>
          <p:nvSpPr>
            <p:cNvPr id="5" name="Rectangle 4"/>
            <p:cNvSpPr/>
            <p:nvPr/>
          </p:nvSpPr>
          <p:spPr>
            <a:xfrm>
              <a:off x="1295400" y="2362200"/>
              <a:ext cx="1371600" cy="1447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plastic</a:t>
              </a:r>
            </a:p>
          </p:txBody>
        </p:sp>
        <p:sp>
          <p:nvSpPr>
            <p:cNvPr id="6" name="Rectangle 5"/>
            <p:cNvSpPr/>
            <p:nvPr/>
          </p:nvSpPr>
          <p:spPr>
            <a:xfrm>
              <a:off x="2819400" y="2362200"/>
              <a:ext cx="1371600" cy="1447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Tissue</a:t>
              </a:r>
            </a:p>
          </p:txBody>
        </p:sp>
        <p:sp>
          <p:nvSpPr>
            <p:cNvPr id="7" name="Rectangle 6"/>
            <p:cNvSpPr/>
            <p:nvPr/>
          </p:nvSpPr>
          <p:spPr>
            <a:xfrm>
              <a:off x="4343400" y="2362200"/>
              <a:ext cx="1371600" cy="1447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Black paper</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a:t>
            </a:r>
          </a:p>
        </p:txBody>
      </p:sp>
      <p:sp>
        <p:nvSpPr>
          <p:cNvPr id="3" name="Content Placeholder 2"/>
          <p:cNvSpPr>
            <a:spLocks noGrp="1"/>
          </p:cNvSpPr>
          <p:nvPr>
            <p:ph idx="1"/>
          </p:nvPr>
        </p:nvSpPr>
        <p:spPr/>
        <p:txBody>
          <a:bodyPr/>
          <a:lstStyle/>
          <a:p>
            <a:r>
              <a:rPr lang="en-US" dirty="0"/>
              <a:t>Black paper is the best material to cast the darkest  shadow, because  it is dark and opaque so it won’t let any light pass trough and block more light then others.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a:latin typeface="Bookman Old Style" pitchFamily="18" charset="0"/>
              </a:rPr>
              <a:t>LIGHT</a:t>
            </a:r>
          </a:p>
        </p:txBody>
      </p:sp>
      <p:sp>
        <p:nvSpPr>
          <p:cNvPr id="3" name="Content Placeholder 2"/>
          <p:cNvSpPr>
            <a:spLocks noGrp="1"/>
          </p:cNvSpPr>
          <p:nvPr>
            <p:ph idx="1"/>
          </p:nvPr>
        </p:nvSpPr>
        <p:spPr>
          <a:xfrm>
            <a:off x="914400" y="1554162"/>
            <a:ext cx="7315200" cy="4525963"/>
          </a:xfrm>
        </p:spPr>
        <p:txBody>
          <a:bodyPr>
            <a:normAutofit/>
          </a:bodyPr>
          <a:lstStyle/>
          <a:p>
            <a:pPr>
              <a:buNone/>
            </a:pPr>
            <a:r>
              <a:rPr lang="en-US" sz="6600" dirty="0">
                <a:latin typeface="Andalus" pitchFamily="2" charset="-78"/>
                <a:cs typeface="Andalus" pitchFamily="2" charset="-78"/>
              </a:rPr>
              <a:t> The brightness that comes from the SUN, FIRE,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2"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Source</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447800"/>
            <a:ext cx="8229600" cy="4572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source</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762000" y="1676400"/>
            <a:ext cx="3810000" cy="2838450"/>
          </a:xfrm>
          <a:prstGeom prst="rect">
            <a:avLst/>
          </a:prstGeom>
          <a:noFill/>
          <a:ln w="9525">
            <a:noFill/>
            <a:miter lim="800000"/>
            <a:headEnd/>
            <a:tailEnd/>
          </a:ln>
        </p:spPr>
      </p:pic>
      <p:sp>
        <p:nvSpPr>
          <p:cNvPr id="5" name="TextBox 4"/>
          <p:cNvSpPr txBox="1"/>
          <p:nvPr/>
        </p:nvSpPr>
        <p:spPr>
          <a:xfrm>
            <a:off x="1295400" y="4648200"/>
            <a:ext cx="2819400" cy="646331"/>
          </a:xfrm>
          <a:prstGeom prst="rect">
            <a:avLst/>
          </a:prstGeom>
          <a:noFill/>
        </p:spPr>
        <p:txBody>
          <a:bodyPr wrap="square" rtlCol="0">
            <a:spAutoFit/>
          </a:bodyPr>
          <a:lstStyle/>
          <a:p>
            <a:pPr algn="ctr"/>
            <a:r>
              <a:rPr lang="en-US" sz="3600" dirty="0"/>
              <a:t>Fireflies</a:t>
            </a:r>
          </a:p>
        </p:txBody>
      </p:sp>
      <p:pic>
        <p:nvPicPr>
          <p:cNvPr id="1026" name="Picture 2"/>
          <p:cNvPicPr>
            <a:picLocks noChangeAspect="1" noChangeArrowheads="1"/>
          </p:cNvPicPr>
          <p:nvPr/>
        </p:nvPicPr>
        <p:blipFill>
          <a:blip r:embed="rId3" cstate="print"/>
          <a:srcRect/>
          <a:stretch>
            <a:fillRect/>
          </a:stretch>
        </p:blipFill>
        <p:spPr bwMode="auto">
          <a:xfrm>
            <a:off x="5486400" y="1676400"/>
            <a:ext cx="3352800" cy="2895600"/>
          </a:xfrm>
          <a:prstGeom prst="rect">
            <a:avLst/>
          </a:prstGeom>
          <a:noFill/>
          <a:ln w="9525">
            <a:noFill/>
            <a:miter lim="800000"/>
            <a:headEnd/>
            <a:tailEnd/>
          </a:ln>
          <a:effectLst/>
        </p:spPr>
      </p:pic>
      <p:sp>
        <p:nvSpPr>
          <p:cNvPr id="6" name="TextBox 5"/>
          <p:cNvSpPr txBox="1"/>
          <p:nvPr/>
        </p:nvSpPr>
        <p:spPr>
          <a:xfrm>
            <a:off x="5715000" y="4800600"/>
            <a:ext cx="2819400" cy="646331"/>
          </a:xfrm>
          <a:prstGeom prst="rect">
            <a:avLst/>
          </a:prstGeom>
          <a:noFill/>
        </p:spPr>
        <p:txBody>
          <a:bodyPr wrap="square" rtlCol="0">
            <a:spAutoFit/>
          </a:bodyPr>
          <a:lstStyle/>
          <a:p>
            <a:pPr algn="ctr"/>
            <a:r>
              <a:rPr lang="en-US" sz="3600" dirty="0"/>
              <a:t>Glow worm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source of light /</a:t>
            </a:r>
            <a:br>
              <a:rPr lang="id-ID" dirty="0"/>
            </a:br>
            <a:r>
              <a:rPr lang="en-US" dirty="0"/>
              <a:t>Reflect</a:t>
            </a:r>
            <a:r>
              <a:rPr lang="id-ID" dirty="0"/>
              <a:t> light</a:t>
            </a:r>
            <a:r>
              <a:rPr lang="en-US" dirty="0"/>
              <a:t> only</a:t>
            </a:r>
          </a:p>
        </p:txBody>
      </p:sp>
      <p:pic>
        <p:nvPicPr>
          <p:cNvPr id="3074" name="Picture 2"/>
          <p:cNvPicPr>
            <a:picLocks noGrp="1" noChangeAspect="1" noChangeArrowheads="1"/>
          </p:cNvPicPr>
          <p:nvPr>
            <p:ph idx="1"/>
          </p:nvPr>
        </p:nvPicPr>
        <p:blipFill>
          <a:blip r:embed="rId2" cstate="print"/>
          <a:srcRect/>
          <a:stretch>
            <a:fillRect/>
          </a:stretch>
        </p:blipFill>
        <p:spPr bwMode="auto">
          <a:xfrm>
            <a:off x="1447800" y="2133600"/>
            <a:ext cx="6228000" cy="368844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How does the moon reflect light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2152650"/>
            <a:ext cx="4772025" cy="3390900"/>
          </a:xfrm>
        </p:spPr>
      </p:pic>
      <p:cxnSp>
        <p:nvCxnSpPr>
          <p:cNvPr id="5" name="Straight Arrow Connector 4"/>
          <p:cNvCxnSpPr/>
          <p:nvPr/>
        </p:nvCxnSpPr>
        <p:spPr>
          <a:xfrm flipH="1">
            <a:off x="3810000" y="3048000"/>
            <a:ext cx="1676400" cy="152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810000" y="3200400"/>
            <a:ext cx="1295400" cy="1295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190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86800" cy="5775325"/>
          </a:xfrm>
        </p:spPr>
        <p:txBody>
          <a:bodyPr>
            <a:normAutofit/>
          </a:bodyPr>
          <a:lstStyle/>
          <a:p>
            <a:pPr marL="0" indent="0">
              <a:buNone/>
            </a:pPr>
            <a:r>
              <a:rPr lang="id-ID" b="1" dirty="0"/>
              <a:t>	There are 3 types of materials</a:t>
            </a:r>
            <a:endParaRPr lang="en-US" b="1" dirty="0"/>
          </a:p>
          <a:p>
            <a:r>
              <a:rPr lang="en-US" b="1" dirty="0"/>
              <a:t>Transparent</a:t>
            </a:r>
            <a:r>
              <a:rPr lang="en-US" dirty="0"/>
              <a:t> materials let light pass through them in straight lines</a:t>
            </a:r>
          </a:p>
          <a:p>
            <a:pPr algn="ctr">
              <a:buFont typeface="Wingdings" pitchFamily="2" charset="2"/>
              <a:buChar char="Ø"/>
            </a:pPr>
            <a:r>
              <a:rPr lang="en-US" dirty="0"/>
              <a:t>Glass   * Baggie</a:t>
            </a:r>
          </a:p>
          <a:p>
            <a:pPr algn="ctr">
              <a:buFont typeface="Wingdings" pitchFamily="2" charset="2"/>
              <a:buChar char="Ø"/>
            </a:pPr>
            <a:r>
              <a:rPr lang="en-US" dirty="0"/>
              <a:t>crystal</a:t>
            </a:r>
          </a:p>
          <a:p>
            <a:r>
              <a:rPr lang="en-US" b="1" dirty="0"/>
              <a:t>Translucent</a:t>
            </a:r>
            <a:r>
              <a:rPr lang="en-US" dirty="0"/>
              <a:t> materials let some light through</a:t>
            </a:r>
          </a:p>
          <a:p>
            <a:pPr algn="ctr">
              <a:buFont typeface="Wingdings" pitchFamily="2" charset="2"/>
              <a:buChar char="Ø"/>
            </a:pPr>
            <a:r>
              <a:rPr lang="en-US" dirty="0"/>
              <a:t>Tissue paper * Waxed paper</a:t>
            </a:r>
          </a:p>
          <a:p>
            <a:pPr algn="ctr">
              <a:buFont typeface="Wingdings" pitchFamily="2" charset="2"/>
              <a:buChar char="Ø"/>
            </a:pPr>
            <a:r>
              <a:rPr lang="en-US" dirty="0"/>
              <a:t>Frosted glass </a:t>
            </a:r>
            <a:r>
              <a:rPr lang="en-US"/>
              <a:t>*white paper</a:t>
            </a:r>
            <a:endParaRPr lang="en-US" dirty="0"/>
          </a:p>
          <a:p>
            <a:r>
              <a:rPr lang="en-US" b="1" dirty="0"/>
              <a:t>Opaque</a:t>
            </a:r>
            <a:r>
              <a:rPr lang="en-US" dirty="0"/>
              <a:t> materials do not let any light pass through them</a:t>
            </a:r>
          </a:p>
          <a:p>
            <a:pPr marL="0" indent="0" algn="ctr">
              <a:buNone/>
            </a:pPr>
            <a:r>
              <a:rPr lang="en-US" dirty="0"/>
              <a:t>*Wood  *cardboard  *black paper</a:t>
            </a:r>
          </a:p>
          <a:p>
            <a:pPr algn="ctr">
              <a:buNone/>
            </a:pP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1"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8"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3">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5"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3">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42"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3">
                                            <p:txEl>
                                              <p:pRg st="5" end="5"/>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49"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51" dur="80"/>
                                        <p:tgtEl>
                                          <p:spTgt spid="3">
                                            <p:txEl>
                                              <p:pRg st="6" end="6"/>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56" dur="8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58" dur="80"/>
                                        <p:tgtEl>
                                          <p:spTgt spid="3">
                                            <p:txEl>
                                              <p:pRg st="7" end="7"/>
                                            </p:txEl>
                                          </p:spTgt>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3">
                                            <p:txEl>
                                              <p:pRg st="8" end="8"/>
                                            </p:txEl>
                                          </p:spTgt>
                                        </p:tgtEl>
                                        <p:attrNameLst>
                                          <p:attrName>style.visibility</p:attrName>
                                        </p:attrNameLst>
                                      </p:cBhvr>
                                      <p:to>
                                        <p:strVal val="visible"/>
                                      </p:to>
                                    </p:set>
                                    <p:anim calcmode="discrete" valueType="clr">
                                      <p:cBhvr override="childStyle">
                                        <p:cTn id="63" dur="80"/>
                                        <p:tgtEl>
                                          <p:spTgt spid="3">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3">
                                            <p:txEl>
                                              <p:pRg st="8" end="8"/>
                                            </p:txEl>
                                          </p:spTgt>
                                        </p:tgtEl>
                                        <p:attrNameLst>
                                          <p:attrName>fillcolor</p:attrName>
                                        </p:attrNameLst>
                                      </p:cBhvr>
                                      <p:tavLst>
                                        <p:tav tm="0">
                                          <p:val>
                                            <p:clrVal>
                                              <a:schemeClr val="accent2"/>
                                            </p:clrVal>
                                          </p:val>
                                        </p:tav>
                                        <p:tav tm="50000">
                                          <p:val>
                                            <p:clrVal>
                                              <a:schemeClr val="hlink"/>
                                            </p:clrVal>
                                          </p:val>
                                        </p:tav>
                                      </p:tavLst>
                                    </p:anim>
                                    <p:set>
                                      <p:cBhvr>
                                        <p:cTn id="65" dur="80"/>
                                        <p:tgtEl>
                                          <p:spTgt spid="3">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6000" dirty="0">
                <a:solidFill>
                  <a:schemeClr val="tx1"/>
                </a:solidFill>
              </a:rPr>
              <a:t>Characteristics of light</a:t>
            </a:r>
          </a:p>
        </p:txBody>
      </p:sp>
      <p:sp>
        <p:nvSpPr>
          <p:cNvPr id="3" name="Content Placeholder 2"/>
          <p:cNvSpPr>
            <a:spLocks noGrp="1"/>
          </p:cNvSpPr>
          <p:nvPr>
            <p:ph idx="1"/>
          </p:nvPr>
        </p:nvSpPr>
        <p:spPr/>
        <p:txBody>
          <a:bodyPr/>
          <a:lstStyle/>
          <a:p>
            <a:r>
              <a:rPr lang="id-ID" sz="4000" dirty="0"/>
              <a:t>Light travels in straight line</a:t>
            </a:r>
          </a:p>
          <a:p>
            <a:r>
              <a:rPr lang="id-ID" sz="4000" dirty="0"/>
              <a:t>Light can be reflected</a:t>
            </a:r>
          </a:p>
          <a:p>
            <a:r>
              <a:rPr lang="id-ID" sz="4000" dirty="0"/>
              <a:t>Light can be bent / refracted</a:t>
            </a:r>
          </a:p>
        </p:txBody>
      </p:sp>
    </p:spTree>
    <p:extLst>
      <p:ext uri="{BB962C8B-B14F-4D97-AF65-F5344CB8AC3E}">
        <p14:creationId xmlns:p14="http://schemas.microsoft.com/office/powerpoint/2010/main" val="2774697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a:solidFill>
                  <a:srgbClr val="C00000"/>
                </a:solidFill>
                <a:latin typeface="Tekton Pro Ext" pitchFamily="34" charset="0"/>
              </a:rPr>
              <a:t>SHADOW</a:t>
            </a:r>
          </a:p>
        </p:txBody>
      </p:sp>
      <p:sp>
        <p:nvSpPr>
          <p:cNvPr id="3" name="Content Placeholder 2"/>
          <p:cNvSpPr>
            <a:spLocks noGrp="1"/>
          </p:cNvSpPr>
          <p:nvPr>
            <p:ph idx="1"/>
          </p:nvPr>
        </p:nvSpPr>
        <p:spPr>
          <a:xfrm>
            <a:off x="476250" y="1905000"/>
            <a:ext cx="8686800" cy="1524000"/>
          </a:xfrm>
        </p:spPr>
        <p:txBody>
          <a:bodyPr>
            <a:normAutofit/>
          </a:bodyPr>
          <a:lstStyle/>
          <a:p>
            <a:pPr>
              <a:buNone/>
            </a:pPr>
            <a:r>
              <a:rPr lang="en-US" sz="3200" dirty="0">
                <a:solidFill>
                  <a:schemeClr val="tx1"/>
                </a:solidFill>
              </a:rPr>
              <a:t>A shadow is made when an object blocks light.</a:t>
            </a:r>
          </a:p>
        </p:txBody>
      </p:sp>
      <p:pic>
        <p:nvPicPr>
          <p:cNvPr id="1026" name="Picture 2"/>
          <p:cNvPicPr>
            <a:picLocks noChangeAspect="1" noChangeArrowheads="1"/>
          </p:cNvPicPr>
          <p:nvPr/>
        </p:nvPicPr>
        <p:blipFill>
          <a:blip r:embed="rId2" cstate="print"/>
          <a:srcRect/>
          <a:stretch>
            <a:fillRect/>
          </a:stretch>
        </p:blipFill>
        <p:spPr bwMode="auto">
          <a:xfrm>
            <a:off x="2514600" y="2438400"/>
            <a:ext cx="4248000" cy="2124000"/>
          </a:xfrm>
          <a:prstGeom prst="rect">
            <a:avLst/>
          </a:prstGeom>
          <a:noFill/>
          <a:ln w="9525">
            <a:noFill/>
            <a:miter lim="800000"/>
            <a:headEnd/>
            <a:tailEnd/>
          </a:ln>
        </p:spPr>
      </p:pic>
      <p:sp>
        <p:nvSpPr>
          <p:cNvPr id="5" name="Content Placeholder 2"/>
          <p:cNvSpPr txBox="1">
            <a:spLocks/>
          </p:cNvSpPr>
          <p:nvPr/>
        </p:nvSpPr>
        <p:spPr bwMode="auto">
          <a:xfrm>
            <a:off x="381000" y="472440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2"/>
                </a:solidFill>
                <a:latin typeface="+mn-lt"/>
              </a:defRPr>
            </a:lvl2pPr>
            <a:lvl3pPr marL="1143000" indent="-228600" algn="l" rtl="0" eaLnBrk="1" fontAlgn="base" hangingPunct="1">
              <a:spcBef>
                <a:spcPct val="20000"/>
              </a:spcBef>
              <a:spcAft>
                <a:spcPct val="0"/>
              </a:spcAft>
              <a:buChar char="•"/>
              <a:defRPr sz="2000">
                <a:solidFill>
                  <a:schemeClr val="tx2"/>
                </a:solidFill>
                <a:latin typeface="+mn-lt"/>
              </a:defRPr>
            </a:lvl3pPr>
            <a:lvl4pPr marL="1600200" indent="-228600" algn="l" rtl="0" eaLnBrk="1" fontAlgn="base" hangingPunct="1">
              <a:spcBef>
                <a:spcPct val="20000"/>
              </a:spcBef>
              <a:spcAft>
                <a:spcPct val="0"/>
              </a:spcAft>
              <a:buChar char="–"/>
              <a:defRPr>
                <a:solidFill>
                  <a:schemeClr val="tx2"/>
                </a:solidFill>
                <a:latin typeface="+mn-lt"/>
              </a:defRPr>
            </a:lvl4pPr>
            <a:lvl5pPr marL="2057400" indent="-228600" algn="l" rtl="0" eaLnBrk="1" fontAlgn="base" hangingPunct="1">
              <a:spcBef>
                <a:spcPct val="20000"/>
              </a:spcBef>
              <a:spcAft>
                <a:spcPct val="0"/>
              </a:spcAft>
              <a:buChar char="»"/>
              <a:defRPr>
                <a:solidFill>
                  <a:schemeClr val="tx2"/>
                </a:solidFill>
                <a:latin typeface="+mn-lt"/>
              </a:defRPr>
            </a:lvl5pPr>
            <a:lvl6pPr marL="2514600" indent="-228600" algn="l" rtl="0" eaLnBrk="1" fontAlgn="base" hangingPunct="1">
              <a:spcBef>
                <a:spcPct val="20000"/>
              </a:spcBef>
              <a:spcAft>
                <a:spcPct val="0"/>
              </a:spcAft>
              <a:buChar char="»"/>
              <a:defRPr>
                <a:solidFill>
                  <a:schemeClr val="tx2"/>
                </a:solidFill>
                <a:latin typeface="+mn-lt"/>
              </a:defRPr>
            </a:lvl6pPr>
            <a:lvl7pPr marL="2971800" indent="-228600" algn="l" rtl="0" eaLnBrk="1" fontAlgn="base" hangingPunct="1">
              <a:spcBef>
                <a:spcPct val="20000"/>
              </a:spcBef>
              <a:spcAft>
                <a:spcPct val="0"/>
              </a:spcAft>
              <a:buChar char="»"/>
              <a:defRPr>
                <a:solidFill>
                  <a:schemeClr val="tx2"/>
                </a:solidFill>
                <a:latin typeface="+mn-lt"/>
              </a:defRPr>
            </a:lvl7pPr>
            <a:lvl8pPr marL="3429000" indent="-228600" algn="l" rtl="0" eaLnBrk="1" fontAlgn="base" hangingPunct="1">
              <a:spcBef>
                <a:spcPct val="20000"/>
              </a:spcBef>
              <a:spcAft>
                <a:spcPct val="0"/>
              </a:spcAft>
              <a:buChar char="»"/>
              <a:defRPr>
                <a:solidFill>
                  <a:schemeClr val="tx2"/>
                </a:solidFill>
                <a:latin typeface="+mn-lt"/>
              </a:defRPr>
            </a:lvl8pPr>
            <a:lvl9pPr marL="3886200" indent="-228600" algn="l" rtl="0" eaLnBrk="1" fontAlgn="base" hangingPunct="1">
              <a:spcBef>
                <a:spcPct val="20000"/>
              </a:spcBef>
              <a:spcAft>
                <a:spcPct val="0"/>
              </a:spcAft>
              <a:buChar char="»"/>
              <a:defRPr>
                <a:solidFill>
                  <a:schemeClr val="tx2"/>
                </a:solidFill>
                <a:latin typeface="+mn-lt"/>
              </a:defRPr>
            </a:lvl9pPr>
          </a:lstStyle>
          <a:p>
            <a:pPr marL="0" indent="0">
              <a:buFontTx/>
              <a:buNone/>
            </a:pPr>
            <a:r>
              <a:rPr lang="id-ID" sz="3200" dirty="0"/>
              <a:t>Light travels in straight line, so if it is blocked there must be shadow formed</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5"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3">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51"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770" decel="100000"/>
                                        <p:tgtEl>
                                          <p:spTgt spid="1026"/>
                                        </p:tgtEl>
                                      </p:cBhvr>
                                    </p:animEffect>
                                    <p:animScale>
                                      <p:cBhvr>
                                        <p:cTn id="23" dur="770" decel="100000"/>
                                        <p:tgtEl>
                                          <p:spTgt spid="1026"/>
                                        </p:tgtEl>
                                      </p:cBhvr>
                                      <p:from x="10000" y="10000"/>
                                      <p:to x="200000" y="450000"/>
                                    </p:animScale>
                                    <p:animScale>
                                      <p:cBhvr>
                                        <p:cTn id="24" dur="1230" accel="100000" fill="hold">
                                          <p:stCondLst>
                                            <p:cond delay="770"/>
                                          </p:stCondLst>
                                        </p:cTn>
                                        <p:tgtEl>
                                          <p:spTgt spid="1026"/>
                                        </p:tgtEl>
                                      </p:cBhvr>
                                      <p:from x="200000" y="450000"/>
                                      <p:to x="100000" y="100000"/>
                                    </p:animScale>
                                    <p:set>
                                      <p:cBhvr>
                                        <p:cTn id="25" dur="770" fill="hold"/>
                                        <p:tgtEl>
                                          <p:spTgt spid="1026"/>
                                        </p:tgtEl>
                                        <p:attrNameLst>
                                          <p:attrName>ppt_x</p:attrName>
                                        </p:attrNameLst>
                                      </p:cBhvr>
                                      <p:to>
                                        <p:strVal val="(0.5)"/>
                                      </p:to>
                                    </p:set>
                                    <p:anim from="(0.5)" to="(#ppt_x)" calcmode="lin" valueType="num">
                                      <p:cBhvr>
                                        <p:cTn id="26" dur="1230" accel="100000" fill="hold">
                                          <p:stCondLst>
                                            <p:cond delay="770"/>
                                          </p:stCondLst>
                                        </p:cTn>
                                        <p:tgtEl>
                                          <p:spTgt spid="1026"/>
                                        </p:tgtEl>
                                        <p:attrNameLst>
                                          <p:attrName>ppt_x</p:attrName>
                                        </p:attrNameLst>
                                      </p:cBhvr>
                                    </p:anim>
                                    <p:set>
                                      <p:cBhvr>
                                        <p:cTn id="27" dur="770" fill="hold"/>
                                        <p:tgtEl>
                                          <p:spTgt spid="1026"/>
                                        </p:tgtEl>
                                        <p:attrNameLst>
                                          <p:attrName>ppt_y</p:attrName>
                                        </p:attrNameLst>
                                      </p:cBhvr>
                                      <p:to>
                                        <p:strVal val="(#ppt_y+0.4)"/>
                                      </p:to>
                                    </p:set>
                                    <p:anim from="(#ppt_y+0.4)" to="(#ppt_y)" calcmode="lin" valueType="num">
                                      <p:cBhvr>
                                        <p:cTn id="28" dur="1230" accel="100000" fill="hold">
                                          <p:stCondLst>
                                            <p:cond delay="770"/>
                                          </p:stCondLst>
                                        </p:cTn>
                                        <p:tgtEl>
                                          <p:spTgt spid="1026"/>
                                        </p:tgtEl>
                                        <p:attrNameLst>
                                          <p:attrName>ppt_y</p:attrName>
                                        </p:attrNameLst>
                                      </p:cBhvr>
                                    </p:anim>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33"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35" dur="80"/>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laypen design template">
  <a:themeElements>
    <a:clrScheme name="Default Design 4">
      <a:dk1>
        <a:srgbClr val="000000"/>
      </a:dk1>
      <a:lt1>
        <a:srgbClr val="FFFFFF"/>
      </a:lt1>
      <a:dk2>
        <a:srgbClr val="5A867B"/>
      </a:dk2>
      <a:lt2>
        <a:srgbClr val="B7D760"/>
      </a:lt2>
      <a:accent1>
        <a:srgbClr val="F1F3CF"/>
      </a:accent1>
      <a:accent2>
        <a:srgbClr val="E9CC7A"/>
      </a:accent2>
      <a:accent3>
        <a:srgbClr val="FFFFFF"/>
      </a:accent3>
      <a:accent4>
        <a:srgbClr val="000000"/>
      </a:accent4>
      <a:accent5>
        <a:srgbClr val="F7F8E4"/>
      </a:accent5>
      <a:accent6>
        <a:srgbClr val="D3B96E"/>
      </a:accent6>
      <a:hlink>
        <a:srgbClr val="D1B4C8"/>
      </a:hlink>
      <a:folHlink>
        <a:srgbClr val="96C8D1"/>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5A867B"/>
        </a:dk2>
        <a:lt2>
          <a:srgbClr val="B7D760"/>
        </a:lt2>
        <a:accent1>
          <a:srgbClr val="F1F3CF"/>
        </a:accent1>
        <a:accent2>
          <a:srgbClr val="E9CC7A"/>
        </a:accent2>
        <a:accent3>
          <a:srgbClr val="FFFFFF"/>
        </a:accent3>
        <a:accent4>
          <a:srgbClr val="000000"/>
        </a:accent4>
        <a:accent5>
          <a:srgbClr val="F7F8E4"/>
        </a:accent5>
        <a:accent6>
          <a:srgbClr val="D3B96E"/>
        </a:accent6>
        <a:hlink>
          <a:srgbClr val="D1B4C8"/>
        </a:hlink>
        <a:folHlink>
          <a:srgbClr val="96C8D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Equity</Template>
  <TotalTime>1657</TotalTime>
  <Words>275</Words>
  <Application>Microsoft Office PowerPoint</Application>
  <PresentationFormat>On-screen Show (4:3)</PresentationFormat>
  <Paragraphs>62</Paragraphs>
  <Slides>17</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Advert</vt:lpstr>
      <vt:lpstr>Andalus</vt:lpstr>
      <vt:lpstr>Arial</vt:lpstr>
      <vt:lpstr>Bookman Old Style</vt:lpstr>
      <vt:lpstr>Calibri</vt:lpstr>
      <vt:lpstr>Cambria Math</vt:lpstr>
      <vt:lpstr>Tahoma</vt:lpstr>
      <vt:lpstr>Tekton Pro Ext</vt:lpstr>
      <vt:lpstr>Wingdings</vt:lpstr>
      <vt:lpstr>Office Theme</vt:lpstr>
      <vt:lpstr>Playpen design template</vt:lpstr>
      <vt:lpstr>LIGHT  AND  SHADOW</vt:lpstr>
      <vt:lpstr>LIGHT</vt:lpstr>
      <vt:lpstr>Light Source</vt:lpstr>
      <vt:lpstr>Light source</vt:lpstr>
      <vt:lpstr>Not source of light / Reflect light only</vt:lpstr>
      <vt:lpstr>How does the moon reflect light</vt:lpstr>
      <vt:lpstr>PowerPoint Presentation</vt:lpstr>
      <vt:lpstr>Characteristics of light</vt:lpstr>
      <vt:lpstr>SHADOW</vt:lpstr>
      <vt:lpstr>PowerPoint Presentation</vt:lpstr>
      <vt:lpstr>Shadow made by sun</vt:lpstr>
      <vt:lpstr>PowerPoint Presentation</vt:lpstr>
      <vt:lpstr>PowerPoint Presentation</vt:lpstr>
      <vt:lpstr>PowerPoint Presentation</vt:lpstr>
      <vt:lpstr>MAKING  SHADOW</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AND  SHADOW</dc:title>
  <dc:creator>Yoshy Faweta</dc:creator>
  <cp:lastModifiedBy>Pam VanZee</cp:lastModifiedBy>
  <cp:revision>43</cp:revision>
  <dcterms:created xsi:type="dcterms:W3CDTF">2010-01-04T01:02:41Z</dcterms:created>
  <dcterms:modified xsi:type="dcterms:W3CDTF">2018-09-18T18:09:56Z</dcterms:modified>
</cp:coreProperties>
</file>